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9" r:id="rId5"/>
    <p:sldId id="484" r:id="rId6"/>
    <p:sldId id="493" r:id="rId7"/>
    <p:sldId id="483" r:id="rId8"/>
    <p:sldId id="489" r:id="rId9"/>
    <p:sldId id="490" r:id="rId10"/>
    <p:sldId id="491" r:id="rId11"/>
    <p:sldId id="482" r:id="rId12"/>
    <p:sldId id="466" r:id="rId13"/>
    <p:sldId id="492" r:id="rId14"/>
    <p:sldId id="452" r:id="rId15"/>
    <p:sldId id="494" r:id="rId16"/>
    <p:sldId id="432" r:id="rId17"/>
    <p:sldId id="471" r:id="rId18"/>
    <p:sldId id="474" r:id="rId19"/>
    <p:sldId id="475" r:id="rId20"/>
    <p:sldId id="476" r:id="rId21"/>
    <p:sldId id="477" r:id="rId22"/>
    <p:sldId id="454" r:id="rId23"/>
    <p:sldId id="478" r:id="rId24"/>
    <p:sldId id="479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3.wdp"/><Relationship Id="rId2" Type="http://schemas.openxmlformats.org/officeDocument/2006/relationships/image" Target="../media/image27.jpe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3.png"/><Relationship Id="rId1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20211001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</a:t>
            </a:r>
            <a:r>
              <a:rPr lang="ko-KR" altLang="en-US" b="1" dirty="0" smtClean="0"/>
              <a:t>발생 및 성능 저하 리포트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성능 저하 현상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스캐너 </a:t>
            </a:r>
            <a:r>
              <a:rPr lang="ko-KR" altLang="en-US" sz="1200" b="1" dirty="0" err="1" smtClean="0">
                <a:latin typeface="+mj-ea"/>
              </a:rPr>
              <a:t>경통</a:t>
            </a:r>
            <a:r>
              <a:rPr lang="ko-KR" altLang="en-US" sz="1200" b="1" dirty="0" smtClean="0">
                <a:latin typeface="+mj-ea"/>
              </a:rPr>
              <a:t> 안쪽에 미세한 얼룩을 발견 및 </a:t>
            </a:r>
            <a:r>
              <a:rPr lang="ko-KR" altLang="en-US" sz="1200" b="1" dirty="0" err="1" smtClean="0">
                <a:latin typeface="+mj-ea"/>
              </a:rPr>
              <a:t>클랜징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카메라 업체</a:t>
            </a:r>
            <a:r>
              <a:rPr lang="en-US" altLang="ko-KR" sz="1200" b="1" dirty="0" smtClean="0">
                <a:latin typeface="+mj-ea"/>
              </a:rPr>
              <a:t>: </a:t>
            </a:r>
            <a:r>
              <a:rPr lang="ko-KR" altLang="en-US" sz="1200" b="1" dirty="0" smtClean="0">
                <a:latin typeface="+mj-ea"/>
              </a:rPr>
              <a:t>필터의 역할을 하는 부분에 오랜 사용으로 인한 그을음 등이 발생할 수 있음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=&gt; </a:t>
            </a: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현재 비교 실험 등 잠정 중단</a:t>
            </a:r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,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j-ea"/>
              </a:rPr>
              <a:t>재스캔</a:t>
            </a: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 후 실험 재게 계획</a:t>
            </a:r>
            <a:endParaRPr lang="en-US" altLang="ko-KR" sz="1200" b="1" dirty="0" smtClean="0">
              <a:solidFill>
                <a:srgbClr val="FF0000"/>
              </a:solidFill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862" t="8128" r="10462" b="10848"/>
          <a:stretch/>
        </p:blipFill>
        <p:spPr>
          <a:xfrm>
            <a:off x="155575" y="3017520"/>
            <a:ext cx="3549535" cy="34414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225" y="3372049"/>
            <a:ext cx="5827120" cy="315635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374967" y="6267796"/>
            <a:ext cx="773084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48051" y="6528407"/>
            <a:ext cx="186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물결무늬 제거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슬라이드 성능 변동성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32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변동 대응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요약 </a:t>
            </a:r>
            <a:r>
              <a:rPr lang="en-US" altLang="ko-KR" b="1" dirty="0" smtClean="0"/>
              <a:t>[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5958" y="665897"/>
            <a:ext cx="5508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현재 대다수의 연구에서 </a:t>
            </a:r>
            <a:r>
              <a:rPr lang="en-US" altLang="ko-KR" sz="1200" b="1" dirty="0" smtClean="0">
                <a:latin typeface="+mj-ea"/>
              </a:rPr>
              <a:t>scanner </a:t>
            </a:r>
            <a:r>
              <a:rPr lang="ko-KR" altLang="en-US" sz="1200" b="1" dirty="0" smtClean="0">
                <a:latin typeface="+mj-ea"/>
              </a:rPr>
              <a:t>변동성의 원인으로 색상 변수를 언급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현재 예상 </a:t>
            </a:r>
            <a:r>
              <a:rPr lang="ko-KR" altLang="en-US" sz="1100" b="1" dirty="0" smtClean="0">
                <a:latin typeface="+mj-ea"/>
              </a:rPr>
              <a:t>가능한</a:t>
            </a:r>
            <a:r>
              <a:rPr lang="ko-KR" altLang="en-US" sz="1200" b="1" dirty="0" smtClean="0">
                <a:latin typeface="+mj-ea"/>
              </a:rPr>
              <a:t> 핵심 변수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이미지 전체의 크기</a:t>
            </a:r>
            <a:endParaRPr lang="en-US" altLang="ko-KR" sz="1200" b="1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이미지 색상 변동성</a:t>
            </a:r>
            <a:endParaRPr lang="en-US" altLang="ko-KR" sz="12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실험 방법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모델 학습 과정에 </a:t>
            </a:r>
            <a:r>
              <a:rPr lang="en-US" altLang="ko-KR" sz="1200" b="1" dirty="0" smtClean="0">
                <a:latin typeface="+mj-ea"/>
              </a:rPr>
              <a:t>color augmentation</a:t>
            </a:r>
            <a:r>
              <a:rPr lang="ko-KR" altLang="en-US" sz="1200" b="1" dirty="0" smtClean="0">
                <a:latin typeface="+mj-ea"/>
              </a:rPr>
              <a:t>을 시행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Split </a:t>
            </a:r>
            <a:r>
              <a:rPr lang="en-US" altLang="ko-KR" sz="1200" b="1" dirty="0">
                <a:latin typeface="+mj-ea"/>
              </a:rPr>
              <a:t>the dataset (WSI) into: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Train </a:t>
            </a:r>
            <a:r>
              <a:rPr lang="en-US" altLang="ko-KR" sz="1200" b="1" dirty="0">
                <a:latin typeface="+mj-ea"/>
              </a:rPr>
              <a:t>→ Scanner </a:t>
            </a:r>
            <a:r>
              <a:rPr lang="en-US" altLang="ko-KR" sz="1200" b="1" dirty="0" smtClean="0">
                <a:latin typeface="+mj-ea"/>
              </a:rPr>
              <a:t>A (old)</a:t>
            </a:r>
            <a:endParaRPr lang="en-US" altLang="ko-KR" sz="1200" b="1" dirty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Val →</a:t>
            </a:r>
            <a:r>
              <a:rPr lang="en-US" altLang="ko-KR" sz="1200" b="1" dirty="0">
                <a:latin typeface="+mj-ea"/>
              </a:rPr>
              <a:t> </a:t>
            </a:r>
            <a:r>
              <a:rPr lang="en-US" altLang="ko-KR" sz="1200" b="1" dirty="0" smtClean="0">
                <a:latin typeface="+mj-ea"/>
              </a:rPr>
              <a:t>Scanner </a:t>
            </a:r>
            <a:r>
              <a:rPr lang="en-US" altLang="ko-KR" sz="1200" b="1" dirty="0">
                <a:latin typeface="+mj-ea"/>
              </a:rPr>
              <a:t>B </a:t>
            </a:r>
            <a:r>
              <a:rPr lang="en-US" altLang="ko-KR" sz="1200" b="1" dirty="0" smtClean="0">
                <a:latin typeface="+mj-ea"/>
              </a:rPr>
              <a:t>(new)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Test </a:t>
            </a:r>
            <a:r>
              <a:rPr lang="en-US" altLang="ko-KR" sz="1200" b="1" dirty="0">
                <a:latin typeface="+mj-ea"/>
              </a:rPr>
              <a:t>→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en-US" altLang="ko-KR" sz="1200" b="1" dirty="0">
                <a:latin typeface="+mj-ea"/>
              </a:rPr>
              <a:t>Scanner </a:t>
            </a:r>
            <a:r>
              <a:rPr lang="en-US" altLang="ko-KR" sz="1200" b="1" dirty="0" smtClean="0">
                <a:latin typeface="+mj-ea"/>
              </a:rPr>
              <a:t>C (new)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모델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학습까지는 완료 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Work test1,2 </a:t>
            </a:r>
            <a:r>
              <a:rPr lang="ko-KR" altLang="en-US" sz="1200" b="1" dirty="0" smtClean="0">
                <a:latin typeface="+mj-ea"/>
              </a:rPr>
              <a:t>데이터 활용</a:t>
            </a:r>
            <a:endParaRPr lang="en-US" altLang="ko-KR" sz="1200" b="1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1062"/>
          <a:stretch/>
        </p:blipFill>
        <p:spPr>
          <a:xfrm>
            <a:off x="6209607" y="2890915"/>
            <a:ext cx="2876203" cy="36387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14" y="1336006"/>
            <a:ext cx="2987386" cy="1125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6614" y="1074396"/>
            <a:ext cx="253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err="1" smtClean="0"/>
              <a:t>스캐너별</a:t>
            </a:r>
            <a:r>
              <a:rPr lang="ko-KR" altLang="en-US" sz="1100" dirty="0" smtClean="0"/>
              <a:t> 색상 차이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9607" y="2629306"/>
            <a:ext cx="253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색상 </a:t>
            </a:r>
            <a:r>
              <a:rPr lang="en-US" altLang="ko-KR" sz="1100" dirty="0" smtClean="0"/>
              <a:t>augmentation </a:t>
            </a:r>
            <a:r>
              <a:rPr lang="ko-KR" altLang="en-US" sz="1100" dirty="0" smtClean="0"/>
              <a:t>적용</a:t>
            </a:r>
            <a:endParaRPr lang="ko-KR" altLang="en-US" sz="11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001790" y="1074396"/>
            <a:ext cx="0" cy="5567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75375"/>
              </p:ext>
            </p:extLst>
          </p:nvPr>
        </p:nvGraphicFramePr>
        <p:xfrm>
          <a:off x="244878" y="5055407"/>
          <a:ext cx="56530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51">
                  <a:extLst>
                    <a:ext uri="{9D8B030D-6E8A-4147-A177-3AD203B41FA5}">
                      <a16:colId xmlns:a16="http://schemas.microsoft.com/office/drawing/2014/main" val="579652520"/>
                    </a:ext>
                  </a:extLst>
                </a:gridCol>
                <a:gridCol w="1413251">
                  <a:extLst>
                    <a:ext uri="{9D8B030D-6E8A-4147-A177-3AD203B41FA5}">
                      <a16:colId xmlns:a16="http://schemas.microsoft.com/office/drawing/2014/main" val="45138404"/>
                    </a:ext>
                  </a:extLst>
                </a:gridCol>
                <a:gridCol w="1413251">
                  <a:extLst>
                    <a:ext uri="{9D8B030D-6E8A-4147-A177-3AD203B41FA5}">
                      <a16:colId xmlns:a16="http://schemas.microsoft.com/office/drawing/2014/main" val="29651804"/>
                    </a:ext>
                  </a:extLst>
                </a:gridCol>
                <a:gridCol w="1413251">
                  <a:extLst>
                    <a:ext uri="{9D8B030D-6E8A-4147-A177-3AD203B41FA5}">
                      <a16:colId xmlns:a16="http://schemas.microsoft.com/office/drawing/2014/main" val="1748386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기존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New 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New 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99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0.885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0.795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0.663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3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Color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 augmented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0.817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0.837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25593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6516" y="6245261"/>
            <a:ext cx="549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정확한 실험으로 보기 어려움</a:t>
            </a:r>
            <a:r>
              <a:rPr lang="en-US" altLang="ko-KR" sz="1200" dirty="0" smtClean="0"/>
              <a:t>.  Slide prediction</a:t>
            </a:r>
            <a:r>
              <a:rPr lang="ko-KR" altLang="en-US" sz="1200" dirty="0" smtClean="0"/>
              <a:t>에서 패치 수 카운트 방식 사용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가능성 테스트 정도로 확인 요망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6516" y="4525619"/>
            <a:ext cx="385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</a:t>
            </a:r>
            <a:r>
              <a:rPr lang="ko-KR" altLang="en-US" dirty="0" smtClean="0">
                <a:solidFill>
                  <a:srgbClr val="FF0000"/>
                </a:solidFill>
              </a:rPr>
              <a:t>이물질에 의한 영향일 수도 있음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슬라이드 성능 변동 대응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실제 육안으로 확인한 결과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색상 차이 존재 </a:t>
            </a:r>
            <a:r>
              <a:rPr lang="en-US" altLang="ko-KR" sz="1200" b="1" dirty="0" smtClean="0">
                <a:latin typeface="+mj-ea"/>
              </a:rPr>
              <a:t>[</a:t>
            </a:r>
            <a:r>
              <a:rPr lang="en-US" altLang="ko-KR" sz="1200" b="1" dirty="0" smtClean="0">
                <a:solidFill>
                  <a:srgbClr val="FF0000"/>
                </a:solidFill>
                <a:latin typeface="+mj-ea"/>
              </a:rPr>
              <a:t>major</a:t>
            </a:r>
            <a:r>
              <a:rPr lang="en-US" altLang="ko-KR" sz="1200" b="1" dirty="0" smtClean="0">
                <a:latin typeface="+mj-ea"/>
              </a:rPr>
              <a:t>] =&gt; </a:t>
            </a:r>
            <a:r>
              <a:rPr lang="ko-KR" altLang="en-US" sz="1200" b="1" dirty="0" smtClean="0">
                <a:latin typeface="+mj-ea"/>
              </a:rPr>
              <a:t>현재 방향성이 적합해 보임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일부 조직 및 세포에 대한 상이한 촬영 </a:t>
            </a:r>
            <a:r>
              <a:rPr lang="en-US" altLang="ko-KR" sz="1200" b="1" dirty="0" smtClean="0">
                <a:latin typeface="+mj-ea"/>
              </a:rPr>
              <a:t>(minor)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" y="2851502"/>
            <a:ext cx="4139994" cy="35324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39" y="4121367"/>
            <a:ext cx="4512592" cy="23538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56" y="1697910"/>
            <a:ext cx="3221081" cy="21995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30" y="1706797"/>
            <a:ext cx="2590550" cy="218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3930" y="3528102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09308" y="6290582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4275" y="6290582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41536" y="6346992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449022" y="6397395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471906" y="3767089"/>
            <a:ext cx="69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2700" y="2010760"/>
            <a:ext cx="385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</a:t>
            </a:r>
            <a:r>
              <a:rPr lang="ko-KR" altLang="en-US" dirty="0" err="1" smtClean="0">
                <a:solidFill>
                  <a:srgbClr val="FF0000"/>
                </a:solidFill>
              </a:rPr>
              <a:t>클랜징</a:t>
            </a:r>
            <a:r>
              <a:rPr lang="ko-KR" altLang="en-US" dirty="0" smtClean="0">
                <a:solidFill>
                  <a:srgbClr val="FF0000"/>
                </a:solidFill>
              </a:rPr>
              <a:t> 결과 확인 이후 작업 계획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7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20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</a:t>
            </a:r>
            <a:r>
              <a:rPr lang="ko-KR" altLang="en-US" b="1" dirty="0" smtClean="0"/>
              <a:t>모델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43" y="3632396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287207" y="3625215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6479" y="1541440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76478" y="1277919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33309" y="3736167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55714" y="2926622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71461" y="2234031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68349" y="2365171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74373" y="1921096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941" y="2232971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11242" y="2427390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11242" y="2067113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171" y="1791915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28693" y="1867772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485397" y="1606086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14048" y="2124741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583942" y="1927907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47589" y="3559520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039" y="4367700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585342" y="2176212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16287" y="1485455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11770" y="1829618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74289" y="1340038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74289" y="1204288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896" y="1624183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45639" y="1199388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29668" y="5244772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32044" y="4068281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460" y="2135399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00456" y="2141506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10193" y="2619740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488074" y="3496743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49204" y="3039254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49540" y="1753208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47589" y="3253038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486149" y="3253038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61253" y="2481019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29166" y="2990619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804" y="3280329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21760" y="1913224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59415" y="2384330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28456" y="1535014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28456" y="1271494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0804" y="1608562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41114" y="2067113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66145" y="3093618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089194" y="1535015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089193" y="1271494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36629" y="1612822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5971497" y="-531650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895097" y="2920197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50869" y="4198350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25560" y="3337955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6209607" y="5008752"/>
            <a:ext cx="230981" cy="65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7288" y="5725071"/>
            <a:ext cx="26331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 </a:t>
            </a:r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Segmentation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3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씨젠</a:t>
            </a:r>
            <a:r>
              <a:rPr lang="ko-KR" altLang="en-US" sz="2800" b="1" dirty="0" smtClean="0">
                <a:latin typeface="+mj-ea"/>
                <a:ea typeface="+mj-ea"/>
              </a:rPr>
              <a:t> 진단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9173" y="403215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2</a:t>
            </a:r>
            <a:r>
              <a:rPr lang="ko-KR" altLang="en-US" sz="2000" b="1" dirty="0" smtClean="0">
                <a:latin typeface="+mj-ea"/>
                <a:ea typeface="+mj-ea"/>
              </a:rPr>
              <a:t>차년도를 위한 논의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52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6526434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</a:t>
            </a:r>
            <a:r>
              <a:rPr lang="ko-KR" altLang="en-US" sz="16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진단시스템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분석 및 개선 전략 확보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31491" y="780371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아래 표는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차년도에 개선 전략 확보 대상으로 선정되었던 진단시스템과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해당 진단시스템의 진행 여부와 특이 사항을 나타냄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09862" y="1556792"/>
          <a:ext cx="7822967" cy="46085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5742">
                  <a:extLst>
                    <a:ext uri="{9D8B030D-6E8A-4147-A177-3AD203B41FA5}">
                      <a16:colId xmlns:a16="http://schemas.microsoft.com/office/drawing/2014/main" val="3220488210"/>
                    </a:ext>
                  </a:extLst>
                </a:gridCol>
                <a:gridCol w="1955742">
                  <a:extLst>
                    <a:ext uri="{9D8B030D-6E8A-4147-A177-3AD203B41FA5}">
                      <a16:colId xmlns:a16="http://schemas.microsoft.com/office/drawing/2014/main" val="213901186"/>
                    </a:ext>
                  </a:extLst>
                </a:gridCol>
                <a:gridCol w="893707">
                  <a:extLst>
                    <a:ext uri="{9D8B030D-6E8A-4147-A177-3AD203B41FA5}">
                      <a16:colId xmlns:a16="http://schemas.microsoft.com/office/drawing/2014/main" val="2928325216"/>
                    </a:ext>
                  </a:extLst>
                </a:gridCol>
                <a:gridCol w="3017776">
                  <a:extLst>
                    <a:ext uri="{9D8B030D-6E8A-4147-A177-3AD203B41FA5}">
                      <a16:colId xmlns:a16="http://schemas.microsoft.com/office/drawing/2014/main" val="1609955513"/>
                    </a:ext>
                  </a:extLst>
                </a:gridCol>
              </a:tblGrid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대상 시스템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예상 산출물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특이 사항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968041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AFB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검사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검사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염색 슬라이드 생성시 너무 많은 노이즈 발생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51037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ANA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패턴 분석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시장에 많은 시제품이 출시되어 있음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08684"/>
                  </a:ext>
                </a:extLst>
              </a:tr>
              <a:tr h="5860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분자 미생물 검사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EP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밴드 인식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이미지의 촬영이 비정형적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기기 업데이트 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수치를 파악해 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룰 베이스로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씨젠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자체 해결 가능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 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666495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세포 유전 검사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유전자 이미지 자동 정리 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‘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Metafer4’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라는 프로그램에 통합되는 것이 현실적으로 어려운 상황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973745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운송 정보 분류 시스템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부서 분류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데이터베이스 접속 보안 문제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59105"/>
                  </a:ext>
                </a:extLst>
              </a:tr>
              <a:tr h="5860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음성 인식 시스템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고도화된 인식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Google,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Naver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등에서 제공하는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api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의 인식률이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씨젠의료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재단이 보유한 모델보다 인식률이 높지 않음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72861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조직 병리 검사 시스템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조직 병리 검사 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위장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u="sng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진행</a:t>
                      </a:r>
                      <a:endParaRPr lang="ko-KR" altLang="en-US" sz="1100" b="1" u="sng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기반 모델 수준 개발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성능 향상 연구 진행중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005757"/>
                  </a:ext>
                </a:extLst>
              </a:tr>
              <a:tr h="7670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전기영동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EP)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EP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검사 별 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새로운 기기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도입시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현재 모델 및 데이터 사용 불가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실제 업무를 위해서는 문제 그래프의 위치 표시 및 수치 도출 필요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53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935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AFB </a:t>
            </a:r>
            <a:r>
              <a:rPr lang="ko-KR" altLang="en-US" b="1" dirty="0" smtClean="0"/>
              <a:t>형광 검사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AFB </a:t>
            </a:r>
            <a:r>
              <a:rPr lang="ko-KR" altLang="en-US" sz="1400" b="1" dirty="0" err="1" smtClean="0">
                <a:latin typeface="+mj-ea"/>
              </a:rPr>
              <a:t>형광검사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결핵균과 </a:t>
            </a:r>
            <a:r>
              <a:rPr lang="ko-KR" altLang="en-US" sz="1400" b="1" dirty="0">
                <a:latin typeface="+mj-ea"/>
              </a:rPr>
              <a:t>같은 원통형 세균들에 대한 검사를 실시하는 진단 시스템으로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현미경내에</a:t>
            </a:r>
            <a:r>
              <a:rPr lang="ko-KR" altLang="en-US" sz="1400" b="1" dirty="0">
                <a:latin typeface="+mj-ea"/>
              </a:rPr>
              <a:t> 형광으로 염색된 원통형 세균들의 반응 여부 및 시야 내 나타나는 양에 따라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감염 여부와 심각의 정도를 입력하는 과정을 포함함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그림 </a:t>
            </a:r>
            <a:r>
              <a:rPr lang="en-US" altLang="ko-KR" sz="1400" b="1" dirty="0">
                <a:latin typeface="+mj-ea"/>
              </a:rPr>
              <a:t>3</a:t>
            </a:r>
            <a:r>
              <a:rPr lang="ko-KR" altLang="en-US" sz="1400" b="1" dirty="0">
                <a:latin typeface="+mj-ea"/>
              </a:rPr>
              <a:t>은 </a:t>
            </a:r>
            <a:r>
              <a:rPr lang="en-US" altLang="ko-KR" sz="1400" b="1" dirty="0">
                <a:latin typeface="+mj-ea"/>
              </a:rPr>
              <a:t>AFB </a:t>
            </a:r>
            <a:r>
              <a:rPr lang="ko-KR" altLang="en-US" sz="1400" b="1" dirty="0">
                <a:latin typeface="+mj-ea"/>
              </a:rPr>
              <a:t>형광 검사 시스템의 업무 과정의 개념도이며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인공지능 모델을 통해 검사 내용을 입력하는 단계에서 개선이 가능할 것으로 전망하였음</a:t>
            </a:r>
            <a:endParaRPr lang="en-US" altLang="ko-KR" sz="1400" dirty="0">
              <a:latin typeface="+mj-ea"/>
            </a:endParaRPr>
          </a:p>
        </p:txBody>
      </p:sp>
      <p:pic>
        <p:nvPicPr>
          <p:cNvPr id="1025" name="_x484691232" descr="EMB00005e7816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19" y="2555028"/>
            <a:ext cx="5193581" cy="16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484691160" descr="EMB00005e78167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223" y="4014303"/>
            <a:ext cx="3026044" cy="241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54568" y="5985933"/>
            <a:ext cx="11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</a:t>
            </a:r>
            <a:r>
              <a:rPr lang="ko-KR" altLang="en-US" dirty="0" smtClean="0"/>
              <a:t>노이즈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0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형광 </a:t>
            </a:r>
            <a:r>
              <a:rPr lang="en-US" altLang="ko-KR" b="1" dirty="0"/>
              <a:t>ANA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846" y="501936"/>
            <a:ext cx="86947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ea"/>
              </a:rPr>
              <a:t>형</a:t>
            </a:r>
            <a:r>
              <a:rPr lang="ko-KR" altLang="en-US" sz="1400" b="1" dirty="0" smtClean="0">
                <a:latin typeface="+mj-ea"/>
              </a:rPr>
              <a:t>광 </a:t>
            </a:r>
            <a:r>
              <a:rPr lang="en-US" altLang="ko-KR" sz="1400" b="1" dirty="0" smtClean="0">
                <a:latin typeface="+mj-ea"/>
              </a:rPr>
              <a:t>ANA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슬라이드에 </a:t>
            </a:r>
            <a:r>
              <a:rPr lang="ko-KR" altLang="en-US" sz="1400" b="1" dirty="0">
                <a:latin typeface="+mj-ea"/>
              </a:rPr>
              <a:t>항원을 배치한 후 현미경으로 반응을 확인하는 과정을 통해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슬라이드에 나타난 패턴을 분석하여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질병 등을 확인하는 검사임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ANA(Anti </a:t>
            </a:r>
            <a:r>
              <a:rPr lang="en-US" altLang="ko-KR" sz="1400" b="1" dirty="0">
                <a:latin typeface="+mj-ea"/>
              </a:rPr>
              <a:t>Nuclear Ab: </a:t>
            </a:r>
            <a:r>
              <a:rPr lang="ko-KR" altLang="en-US" sz="1400" b="1" dirty="0" err="1">
                <a:latin typeface="+mj-ea"/>
              </a:rPr>
              <a:t>항핵</a:t>
            </a:r>
            <a:r>
              <a:rPr lang="ko-KR" altLang="en-US" sz="1400" b="1" dirty="0">
                <a:latin typeface="+mj-ea"/>
              </a:rPr>
              <a:t> 항체 검사</a:t>
            </a:r>
            <a:r>
              <a:rPr lang="en-US" altLang="ko-KR" sz="1400" b="1" dirty="0">
                <a:latin typeface="+mj-ea"/>
              </a:rPr>
              <a:t>)</a:t>
            </a:r>
            <a:r>
              <a:rPr lang="ko-KR" altLang="en-US" sz="1400" b="1" dirty="0">
                <a:latin typeface="+mj-ea"/>
              </a:rPr>
              <a:t>은 세포핵 내에 존재하는 여러 가지 함유된 항원 물질과 반응하는 </a:t>
            </a:r>
            <a:r>
              <a:rPr lang="ko-KR" altLang="en-US" sz="1400" b="1" dirty="0" err="1">
                <a:latin typeface="+mj-ea"/>
              </a:rPr>
              <a:t>항체군을</a:t>
            </a:r>
            <a:r>
              <a:rPr lang="ko-KR" altLang="en-US" sz="1400" b="1" dirty="0">
                <a:latin typeface="+mj-ea"/>
              </a:rPr>
              <a:t> 총칭하는 것임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염색된 </a:t>
            </a:r>
            <a:r>
              <a:rPr lang="ko-KR" altLang="en-US" sz="1400" b="1" dirty="0">
                <a:latin typeface="+mj-ea"/>
              </a:rPr>
              <a:t>패턴에 따라 관련 항체를 검출할 수 있으며</a:t>
            </a:r>
            <a:r>
              <a:rPr lang="en-US" altLang="ko-KR" sz="1400" b="1" dirty="0">
                <a:latin typeface="+mj-ea"/>
              </a:rPr>
              <a:t>, ANA</a:t>
            </a:r>
            <a:r>
              <a:rPr lang="ko-KR" altLang="en-US" sz="1400" b="1" dirty="0">
                <a:latin typeface="+mj-ea"/>
              </a:rPr>
              <a:t>의 검출을 위해서는 세포핵에 존재하는 </a:t>
            </a:r>
            <a:r>
              <a:rPr lang="ko-KR" altLang="en-US" sz="1400" b="1" dirty="0" err="1">
                <a:latin typeface="+mj-ea"/>
              </a:rPr>
              <a:t>항원성</a:t>
            </a:r>
            <a:r>
              <a:rPr lang="ko-KR" altLang="en-US" sz="1400" b="1" dirty="0">
                <a:latin typeface="+mj-ea"/>
              </a:rPr>
              <a:t> 물질을 그대로의 상태로 환자의 혈청과 반응시켜서 항원에 대한 </a:t>
            </a:r>
            <a:r>
              <a:rPr lang="ko-KR" altLang="en-US" sz="1400" b="1" dirty="0" err="1">
                <a:latin typeface="+mj-ea"/>
              </a:rPr>
              <a:t>항체군을</a:t>
            </a:r>
            <a:r>
              <a:rPr lang="ko-KR" altLang="en-US" sz="1400" b="1" dirty="0">
                <a:latin typeface="+mj-ea"/>
              </a:rPr>
              <a:t> 검출하는 방법을 </a:t>
            </a:r>
            <a:r>
              <a:rPr lang="ko-KR" altLang="en-US" sz="1400" b="1" dirty="0" smtClean="0">
                <a:latin typeface="+mj-ea"/>
              </a:rPr>
              <a:t>사용함</a:t>
            </a:r>
            <a:endParaRPr lang="en-US" altLang="ko-KR" sz="14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실제 </a:t>
            </a:r>
            <a:r>
              <a:rPr lang="ko-KR" altLang="en-US" sz="1400" dirty="0">
                <a:latin typeface="+mj-ea"/>
              </a:rPr>
              <a:t>파악에는 약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  <a:latin typeface="+mj-ea"/>
              </a:rPr>
              <a:t>가지의 관련 항체 파악이 </a:t>
            </a:r>
            <a:r>
              <a:rPr lang="ko-KR" altLang="en-US" sz="1400" dirty="0">
                <a:latin typeface="+mj-ea"/>
              </a:rPr>
              <a:t>필요하며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파악된 항체를 기반으로 질환을 유추 할 수 있음</a:t>
            </a:r>
            <a:endParaRPr lang="en-US" altLang="ko-KR" sz="1400" dirty="0">
              <a:latin typeface="+mj-ea"/>
            </a:endParaRPr>
          </a:p>
        </p:txBody>
      </p:sp>
      <p:pic>
        <p:nvPicPr>
          <p:cNvPr id="1027" name="_x484690584" descr="EMB00005e7816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601" y="4009594"/>
            <a:ext cx="6085332" cy="26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8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923103"/>
              </p:ext>
            </p:extLst>
          </p:nvPr>
        </p:nvGraphicFramePr>
        <p:xfrm>
          <a:off x="260466" y="515389"/>
          <a:ext cx="8725593" cy="2602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99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20636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이슈 슬라이드 수집 및 업로드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issues_slide_test</a:t>
                      </a:r>
                      <a:r>
                        <a:rPr lang="en-US" altLang="ko-KR" sz="1200" dirty="0" smtClean="0"/>
                        <a:t>'.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이슈 슬라이드 수집 및 업로드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 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issues_slide_test</a:t>
                      </a:r>
                      <a:r>
                        <a:rPr lang="en-US" altLang="ko-KR" sz="1200" dirty="0" smtClean="0"/>
                        <a:t>'.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스캐너와 새로운 </a:t>
                      </a:r>
                      <a:r>
                        <a:rPr lang="ko-KR" altLang="en-US" sz="1200" dirty="0" err="1" smtClean="0"/>
                        <a:t>스캐너별로</a:t>
                      </a:r>
                      <a:r>
                        <a:rPr lang="ko-KR" altLang="en-US" sz="1200" dirty="0" smtClean="0"/>
                        <a:t> 데이터 정리 완료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스캐너 이미지에서 전반적인 노이즈 발견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이물질 제거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클랜징</a:t>
                      </a:r>
                      <a:r>
                        <a:rPr lang="ko-KR" altLang="en-US" sz="1200" dirty="0" smtClean="0"/>
                        <a:t> 완료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스캐너 비교 분석 잠정 중단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동일한 스캐너에서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회 스캔 데이터 수령 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변동성 체크 목적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524080"/>
              </p:ext>
            </p:extLst>
          </p:nvPr>
        </p:nvGraphicFramePr>
        <p:xfrm>
          <a:off x="260466" y="3118290"/>
          <a:ext cx="8725593" cy="3587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80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1230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Graph</a:t>
                      </a:r>
                      <a:r>
                        <a:rPr lang="en-US" altLang="ko-KR" sz="1200" baseline="0" dirty="0" smtClean="0"/>
                        <a:t> CNN / Feature cube </a:t>
                      </a:r>
                      <a:r>
                        <a:rPr lang="ko-KR" altLang="en-US" sz="1200" baseline="0" dirty="0" smtClean="0"/>
                        <a:t>설치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업데이트 된 </a:t>
                      </a:r>
                      <a:r>
                        <a:rPr lang="en-US" altLang="ko-KR" sz="1200" baseline="0" dirty="0" smtClean="0"/>
                        <a:t>loss diff </a:t>
                      </a:r>
                      <a:r>
                        <a:rPr lang="ko-KR" altLang="en-US" sz="1200" baseline="0" dirty="0" smtClean="0"/>
                        <a:t>적용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특정 슬라이드에서 이상 현상 확인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높은 </a:t>
                      </a:r>
                      <a:r>
                        <a:rPr lang="en-US" altLang="ko-KR" sz="1200" baseline="0" dirty="0" smtClean="0"/>
                        <a:t>D -&gt; </a:t>
                      </a:r>
                      <a:r>
                        <a:rPr lang="ko-KR" altLang="en-US" sz="1200" baseline="0" dirty="0" smtClean="0"/>
                        <a:t>예측 </a:t>
                      </a:r>
                      <a:r>
                        <a:rPr lang="en-US" altLang="ko-KR" sz="1200" baseline="0" dirty="0" smtClean="0"/>
                        <a:t>N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Graph </a:t>
                      </a:r>
                      <a:r>
                        <a:rPr lang="en-US" altLang="ko-KR" sz="1200" baseline="0" dirty="0" err="1" smtClean="0"/>
                        <a:t>cnn</a:t>
                      </a:r>
                      <a:r>
                        <a:rPr lang="ko-KR" altLang="en-US" sz="1200" baseline="0" dirty="0" smtClean="0"/>
                        <a:t>에서도 동일 현상 확인</a:t>
                      </a: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Color augmented </a:t>
                      </a:r>
                      <a:r>
                        <a:rPr lang="ko-KR" altLang="en-US" sz="1200" baseline="0" dirty="0" smtClean="0"/>
                        <a:t>모델 실험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DICOM </a:t>
                      </a:r>
                      <a:r>
                        <a:rPr lang="ko-KR" altLang="en-US" sz="1200" baseline="0" dirty="0" smtClean="0"/>
                        <a:t>양식 사용 조사 중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bryan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Linux </a:t>
                      </a:r>
                      <a:r>
                        <a:rPr lang="ko-KR" altLang="en-US" sz="1200" baseline="0" dirty="0" smtClean="0"/>
                        <a:t>환경 테스트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카이스트 </a:t>
                      </a:r>
                      <a:r>
                        <a:rPr lang="ko-KR" altLang="en-US" sz="1200" baseline="0" dirty="0" err="1" smtClean="0"/>
                        <a:t>머신에</a:t>
                      </a:r>
                      <a:r>
                        <a:rPr lang="ko-KR" altLang="en-US" sz="1200" baseline="0" dirty="0" smtClean="0"/>
                        <a:t> 설치 및 비교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모델 코드 변동 확인 요청 </a:t>
                      </a:r>
                      <a:r>
                        <a:rPr lang="en-US" altLang="ko-KR" sz="1200" baseline="0" dirty="0" smtClean="0"/>
                        <a:t>: 3 class </a:t>
                      </a:r>
                      <a:r>
                        <a:rPr lang="ko-KR" altLang="en-US" sz="1200" baseline="0" dirty="0" smtClean="0"/>
                        <a:t>통합 모델에 대한 코드 업데이트 없었음을 확인</a:t>
                      </a:r>
                      <a:r>
                        <a:rPr lang="en-US" altLang="ko-KR" sz="1200" baseline="0" dirty="0" smtClean="0"/>
                        <a:t>. Ori </a:t>
                      </a:r>
                      <a:r>
                        <a:rPr lang="ko-KR" altLang="en-US" sz="1200" baseline="0" dirty="0" smtClean="0"/>
                        <a:t>폴더 참조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현재 카이스트에서 </a:t>
                      </a:r>
                      <a:r>
                        <a:rPr lang="en-US" altLang="ko-KR" sz="1200" baseline="0" dirty="0" err="1" smtClean="0"/>
                        <a:t>seeDP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접속 불가</a:t>
                      </a:r>
                      <a:endParaRPr lang="en-US" altLang="ko-KR" sz="12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스캐너 변동성과 성능 저하 해결을 주요 작업으로 요청 받음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NET </a:t>
                      </a:r>
                      <a:r>
                        <a:rPr lang="ko-KR" altLang="en-US" sz="1200" baseline="0" dirty="0" smtClean="0"/>
                        <a:t>업데이트는 잠정 중단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코드를 </a:t>
                      </a:r>
                      <a:r>
                        <a:rPr lang="en-US" altLang="ko-KR" sz="1200" baseline="0" dirty="0" err="1" smtClean="0"/>
                        <a:t>linux</a:t>
                      </a:r>
                      <a:r>
                        <a:rPr lang="ko-KR" altLang="en-US" sz="1200" baseline="0" dirty="0" smtClean="0"/>
                        <a:t>로 변경 요청 받음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Pillow </a:t>
                      </a:r>
                      <a:r>
                        <a:rPr lang="ko-KR" altLang="en-US" sz="1200" baseline="0" dirty="0" smtClean="0"/>
                        <a:t>라이브러리로 인해서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오차 발생 가능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(graph CNN</a:t>
                      </a:r>
                      <a:r>
                        <a:rPr lang="ko-KR" altLang="en-US" sz="1200" baseline="0" dirty="0" smtClean="0"/>
                        <a:t>의 경우 </a:t>
                      </a:r>
                      <a:r>
                        <a:rPr lang="en-US" altLang="ko-KR" sz="1200" baseline="0" dirty="0" err="1" smtClean="0"/>
                        <a:t>png</a:t>
                      </a:r>
                      <a:r>
                        <a:rPr lang="ko-KR" altLang="en-US" sz="1200" baseline="0" dirty="0" smtClean="0"/>
                        <a:t>로 대응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형광 </a:t>
            </a:r>
            <a:r>
              <a:rPr lang="en-US" altLang="ko-KR" b="1" dirty="0"/>
              <a:t>ANA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4" y="989735"/>
            <a:ext cx="7368454" cy="49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형광 </a:t>
            </a:r>
            <a:r>
              <a:rPr lang="en-US" altLang="ko-KR" b="1" dirty="0"/>
              <a:t>ANA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7" y="1004596"/>
            <a:ext cx="6614333" cy="47750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06087" y="6037189"/>
            <a:ext cx="747314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1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1) </a:t>
            </a:r>
            <a:r>
              <a:rPr lang="ko-KR" altLang="en-US" sz="11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자동 판별이 가능한 많은 시제품이 출시되어 있음</a:t>
            </a:r>
            <a:r>
              <a:rPr lang="en-US" altLang="ko-KR" sz="11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:</a:t>
            </a:r>
            <a:r>
              <a:rPr lang="ko-KR" altLang="en-US" sz="1100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 </a:t>
            </a:r>
            <a:endParaRPr lang="en-US" altLang="ko-KR" sz="1100" kern="0" dirty="0" smtClean="0">
              <a:solidFill>
                <a:srgbClr val="000000"/>
              </a:solidFill>
              <a:latin typeface="한양신명조"/>
              <a:ea typeface="휴먼명조" panose="020B0600000101010101"/>
            </a:endParaRPr>
          </a:p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1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2) </a:t>
            </a:r>
            <a:r>
              <a:rPr lang="ko-KR" altLang="en-US" sz="1100" b="1" kern="0" dirty="0" smtClean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패턴의 종류가 많으며</a:t>
            </a:r>
            <a:r>
              <a:rPr lang="en-US" altLang="ko-KR" sz="11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, </a:t>
            </a:r>
            <a:r>
              <a:rPr lang="ko-KR" altLang="en-US" sz="1100" b="1" kern="0" dirty="0" smtClean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촬영 조건의 변화가 필요함</a:t>
            </a:r>
            <a:r>
              <a:rPr lang="en-US" altLang="ko-KR" sz="11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: </a:t>
            </a:r>
            <a:endParaRPr lang="ko-KR" altLang="en-US" sz="1100" kern="0" dirty="0">
              <a:solidFill>
                <a:srgbClr val="000000"/>
              </a:solidFill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25998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err="1"/>
              <a:t>분자</a:t>
            </a:r>
            <a:r>
              <a:rPr lang="en-US" altLang="ko-KR" b="1" dirty="0"/>
              <a:t> </a:t>
            </a:r>
            <a:r>
              <a:rPr lang="en-US" altLang="ko-KR" b="1" dirty="0" err="1"/>
              <a:t>미생물</a:t>
            </a:r>
            <a:r>
              <a:rPr lang="en-US" altLang="ko-KR" b="1" dirty="0"/>
              <a:t> </a:t>
            </a:r>
            <a:r>
              <a:rPr lang="en-US" altLang="ko-KR" b="1" dirty="0" err="1"/>
              <a:t>검사</a:t>
            </a:r>
            <a:endParaRPr lang="en-US" altLang="ko-KR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846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분자 </a:t>
            </a:r>
            <a:r>
              <a:rPr lang="ko-KR" altLang="en-US" sz="1400" b="1" dirty="0">
                <a:latin typeface="+mj-ea"/>
              </a:rPr>
              <a:t>미생물 검사는 </a:t>
            </a:r>
            <a:r>
              <a:rPr lang="en-US" altLang="ko-KR" sz="1400" b="1" dirty="0">
                <a:latin typeface="+mj-ea"/>
              </a:rPr>
              <a:t>EP </a:t>
            </a:r>
            <a:r>
              <a:rPr lang="ko-KR" altLang="en-US" sz="1400" b="1" dirty="0">
                <a:latin typeface="+mj-ea"/>
              </a:rPr>
              <a:t>검사와 유사한 방식을 활용하여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밴드 이미지</a:t>
            </a:r>
            <a:r>
              <a:rPr lang="en-US" altLang="ko-KR" sz="1400" b="1" dirty="0">
                <a:latin typeface="+mj-ea"/>
              </a:rPr>
              <a:t>(band image)</a:t>
            </a:r>
            <a:r>
              <a:rPr lang="ko-KR" altLang="en-US" sz="1400" b="1" dirty="0">
                <a:latin typeface="+mj-ea"/>
              </a:rPr>
              <a:t>를 생성하고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생성된 밴드의 위치 진하기에 따라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진단을 생성하는 검사임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크게 </a:t>
            </a:r>
            <a:r>
              <a:rPr lang="en-US" altLang="ko-KR" sz="1400" b="1" dirty="0">
                <a:latin typeface="+mj-ea"/>
              </a:rPr>
              <a:t>5</a:t>
            </a:r>
            <a:r>
              <a:rPr lang="ko-KR" altLang="en-US" sz="1400" b="1" dirty="0">
                <a:latin typeface="+mj-ea"/>
              </a:rPr>
              <a:t>가지의 종목에 대한 분자 미생물 검사가 존재하며</a:t>
            </a:r>
            <a:r>
              <a:rPr lang="en-US" altLang="ko-KR" sz="1400" b="1" dirty="0">
                <a:latin typeface="+mj-ea"/>
              </a:rPr>
              <a:t>, ‘STD5’, ‘16sr RNA’, ‘</a:t>
            </a:r>
            <a:r>
              <a:rPr lang="ko-KR" altLang="en-US" sz="1400" b="1" dirty="0">
                <a:latin typeface="+mj-ea"/>
              </a:rPr>
              <a:t>폐렴 </a:t>
            </a:r>
            <a:r>
              <a:rPr lang="en-US" altLang="ko-KR" sz="1400" b="1" dirty="0">
                <a:latin typeface="+mj-ea"/>
              </a:rPr>
              <a:t>6</a:t>
            </a:r>
            <a:r>
              <a:rPr lang="ko-KR" altLang="en-US" sz="1400" b="1" dirty="0">
                <a:latin typeface="+mj-ea"/>
              </a:rPr>
              <a:t>종‘</a:t>
            </a:r>
            <a:r>
              <a:rPr lang="en-US" altLang="ko-KR" sz="1400" b="1" dirty="0">
                <a:latin typeface="+mj-ea"/>
              </a:rPr>
              <a:t>, ’</a:t>
            </a:r>
            <a:r>
              <a:rPr lang="en-US" altLang="ko-KR" sz="1400" b="1" dirty="0" err="1">
                <a:latin typeface="+mj-ea"/>
              </a:rPr>
              <a:t>H.pylori</a:t>
            </a:r>
            <a:r>
              <a:rPr lang="en-US" altLang="ko-KR" sz="1400" b="1" dirty="0">
                <a:latin typeface="+mj-ea"/>
              </a:rPr>
              <a:t> PCR‘, ’Diarrhea Bacteria‘</a:t>
            </a:r>
            <a:r>
              <a:rPr lang="ko-KR" altLang="en-US" sz="1400" b="1" dirty="0">
                <a:latin typeface="+mj-ea"/>
              </a:rPr>
              <a:t>으로 </a:t>
            </a:r>
            <a:r>
              <a:rPr lang="ko-KR" altLang="en-US" sz="1400" b="1" dirty="0" err="1" smtClean="0">
                <a:latin typeface="+mj-ea"/>
              </a:rPr>
              <a:t>구성됨붅</a:t>
            </a:r>
            <a:endParaRPr lang="en-US" altLang="ko-KR" sz="1400" b="1" dirty="0" smtClean="0">
              <a:latin typeface="+mj-ea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32262" y="167085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38693336" descr="EMB00005e7816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2036618"/>
            <a:ext cx="8064497" cy="391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7448" y="6134231"/>
            <a:ext cx="6957752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최신 기기 도입 시 각 패턴에 대한 </a:t>
            </a: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positive 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반응 데이터 획득 가능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11395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세포 유전 검사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846" y="501936"/>
            <a:ext cx="869470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세포 </a:t>
            </a:r>
            <a:r>
              <a:rPr lang="ko-KR" altLang="en-US" sz="1400" b="1" dirty="0">
                <a:latin typeface="+mj-ea"/>
              </a:rPr>
              <a:t>유전 검사에 대한 개선 요청은 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1) </a:t>
            </a:r>
            <a:r>
              <a:rPr lang="ko-KR" altLang="en-US" sz="1400" b="1" dirty="0" err="1">
                <a:latin typeface="+mj-ea"/>
              </a:rPr>
              <a:t>세포유전</a:t>
            </a:r>
            <a:r>
              <a:rPr lang="ko-KR" altLang="en-US" sz="1400" b="1" dirty="0">
                <a:latin typeface="+mj-ea"/>
              </a:rPr>
              <a:t> 검사 시스템 업데이트 요청과 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2) FISH </a:t>
            </a:r>
            <a:r>
              <a:rPr lang="ko-KR" altLang="en-US" sz="1400" b="1" dirty="0">
                <a:latin typeface="+mj-ea"/>
              </a:rPr>
              <a:t>판독 업데이트 요청의 </a:t>
            </a:r>
            <a:r>
              <a:rPr lang="en-US" altLang="ko-KR" sz="1400" b="1" dirty="0">
                <a:latin typeface="+mj-ea"/>
              </a:rPr>
              <a:t>2</a:t>
            </a:r>
            <a:r>
              <a:rPr lang="ko-KR" altLang="en-US" sz="1400" b="1" dirty="0">
                <a:latin typeface="+mj-ea"/>
              </a:rPr>
              <a:t>가지 시스템 요청이 있었음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1) </a:t>
            </a:r>
            <a:r>
              <a:rPr lang="ko-KR" altLang="en-US" sz="1400" b="1" dirty="0">
                <a:latin typeface="+mj-ea"/>
              </a:rPr>
              <a:t>세포 유전 검사 시스템 업데이트 </a:t>
            </a:r>
            <a:r>
              <a:rPr lang="ko-KR" altLang="en-US" sz="1400" b="1" dirty="0" smtClean="0">
                <a:latin typeface="+mj-ea"/>
              </a:rPr>
              <a:t>요청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현재 </a:t>
            </a:r>
            <a:r>
              <a:rPr lang="ko-KR" altLang="en-US" sz="1400" b="1" dirty="0">
                <a:latin typeface="+mj-ea"/>
              </a:rPr>
              <a:t>세포 유전 검사 시스템은 ‘</a:t>
            </a:r>
            <a:r>
              <a:rPr lang="en-US" altLang="ko-KR" sz="1400" b="1" dirty="0">
                <a:latin typeface="+mj-ea"/>
              </a:rPr>
              <a:t>Metafer4’</a:t>
            </a:r>
            <a:r>
              <a:rPr lang="ko-KR" altLang="en-US" sz="1400" b="1" dirty="0">
                <a:latin typeface="+mj-ea"/>
              </a:rPr>
              <a:t>라는 프로그램을 활용하여 작업이 이루어지며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업무 과정은 시약을 통해 분열 과정이 고정된 다수의 세포핵을 촬영하고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촬영된 이미지를 기반으로 각 염색체 번호에 맞는 염색체 이미지를 도출하는 과정으로 구성되어있음</a:t>
            </a:r>
            <a:endParaRPr lang="en-US" altLang="ko-KR" sz="1400" b="1" dirty="0" smtClean="0">
              <a:latin typeface="+mj-ea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32262" y="167085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84691376" descr="EMB00005e7816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3307799"/>
            <a:ext cx="6119813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3618" y="4983091"/>
            <a:ext cx="7356764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8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현재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‘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Metafer4’ </a:t>
            </a:r>
            <a:r>
              <a:rPr lang="ko-KR" altLang="en-US" sz="1400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프로그램은 이미지의 적절성에 따라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차적으로 유효한 이미지를 상위로 노출시킴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8598" y="5645643"/>
            <a:ext cx="7373389" cy="810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1) 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프로그램 </a:t>
            </a:r>
            <a:r>
              <a:rPr lang="ko-KR" altLang="en-US" sz="1400" b="1" kern="0" dirty="0" err="1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확장자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이슈</a:t>
            </a:r>
            <a:endParaRPr lang="en-US" altLang="ko-KR" sz="1400" b="1" kern="0" dirty="0" smtClean="0">
              <a:solidFill>
                <a:srgbClr val="000000"/>
              </a:solidFill>
              <a:latin typeface="휴먼명조" panose="020B0600000101010101"/>
              <a:ea typeface="휴먼명조" panose="020B0600000101010101"/>
            </a:endParaRPr>
          </a:p>
          <a:p>
            <a:pPr marL="342900" lvl="0" indent="-34290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2</a:t>
            </a: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) 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 panose="020B0600000101010101"/>
                <a:ea typeface="휴먼명조" panose="020B0600000101010101"/>
              </a:rPr>
              <a:t>데이터 변환 시 정보 손실</a:t>
            </a: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휴먼명조" panose="020B0600000101010101"/>
              </a:rPr>
              <a:t>:</a:t>
            </a:r>
            <a:endParaRPr lang="ko-KR" altLang="en-US" sz="1400" kern="0" dirty="0">
              <a:solidFill>
                <a:srgbClr val="000000"/>
              </a:solidFill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0378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세포 유전 검사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846" y="501936"/>
            <a:ext cx="8694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세포 </a:t>
            </a:r>
            <a:r>
              <a:rPr lang="ko-KR" altLang="en-US" sz="1400" b="1" dirty="0">
                <a:latin typeface="+mj-ea"/>
              </a:rPr>
              <a:t>유전 검사에 대한 개선 요청은 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1) </a:t>
            </a:r>
            <a:r>
              <a:rPr lang="ko-KR" altLang="en-US" sz="1400" b="1" dirty="0" err="1">
                <a:latin typeface="+mj-ea"/>
              </a:rPr>
              <a:t>세포유전</a:t>
            </a:r>
            <a:r>
              <a:rPr lang="ko-KR" altLang="en-US" sz="1400" b="1" dirty="0">
                <a:latin typeface="+mj-ea"/>
              </a:rPr>
              <a:t> 검사 시스템 업데이트 요청과 </a:t>
            </a:r>
            <a:endParaRPr lang="en-US" altLang="ko-KR" sz="14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</a:t>
            </a:r>
            <a:r>
              <a:rPr lang="en-US" altLang="ko-KR" sz="1400" b="1" dirty="0">
                <a:latin typeface="+mj-ea"/>
              </a:rPr>
              <a:t>2) FISH </a:t>
            </a:r>
            <a:r>
              <a:rPr lang="ko-KR" altLang="en-US" sz="1400" b="1" dirty="0">
                <a:latin typeface="+mj-ea"/>
              </a:rPr>
              <a:t>판독 업데이트 요청의 </a:t>
            </a:r>
            <a:r>
              <a:rPr lang="en-US" altLang="ko-KR" sz="1400" b="1" dirty="0">
                <a:latin typeface="+mj-ea"/>
              </a:rPr>
              <a:t>2</a:t>
            </a:r>
            <a:r>
              <a:rPr lang="ko-KR" altLang="en-US" sz="1400" b="1" dirty="0">
                <a:latin typeface="+mj-ea"/>
              </a:rPr>
              <a:t>가지 시스템 요청이 있었음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(2) </a:t>
            </a:r>
            <a:r>
              <a:rPr lang="en-US" altLang="ko-KR" sz="1400" b="1" dirty="0">
                <a:latin typeface="+mj-ea"/>
              </a:rPr>
              <a:t>FISH </a:t>
            </a:r>
            <a:r>
              <a:rPr lang="ko-KR" altLang="en-US" sz="1400" b="1" dirty="0">
                <a:latin typeface="+mj-ea"/>
              </a:rPr>
              <a:t>판독 업데이트 요청의 </a:t>
            </a:r>
            <a:r>
              <a:rPr lang="en-US" altLang="ko-KR" sz="1400" b="1" dirty="0">
                <a:latin typeface="+mj-ea"/>
              </a:rPr>
              <a:t>2</a:t>
            </a:r>
            <a:r>
              <a:rPr lang="ko-KR" altLang="en-US" sz="1400" b="1" dirty="0">
                <a:latin typeface="+mj-ea"/>
              </a:rPr>
              <a:t>가지 시스템 </a:t>
            </a:r>
            <a:r>
              <a:rPr lang="ko-KR" altLang="en-US" sz="1400" b="1" dirty="0" smtClean="0">
                <a:latin typeface="+mj-ea"/>
              </a:rPr>
              <a:t>요청이</a:t>
            </a:r>
            <a:endParaRPr lang="ko-KR" altLang="en-US" sz="14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j-ea"/>
              </a:rPr>
              <a:t>FISH </a:t>
            </a:r>
            <a:r>
              <a:rPr lang="ko-KR" altLang="en-US" sz="1400" b="1" dirty="0">
                <a:latin typeface="+mj-ea"/>
              </a:rPr>
              <a:t>판독은 세포핵 내부의 염색체 결합</a:t>
            </a:r>
            <a:r>
              <a:rPr lang="en-US" altLang="ko-KR" sz="1400" b="1" dirty="0">
                <a:latin typeface="+mj-ea"/>
              </a:rPr>
              <a:t>(fusion) </a:t>
            </a:r>
            <a:r>
              <a:rPr lang="ko-KR" altLang="en-US" sz="1400" b="1" dirty="0">
                <a:latin typeface="+mj-ea"/>
              </a:rPr>
              <a:t>여부를 확인하는 검사이며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특정 형광 염색을 통해 확인할 수 있음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j-ea"/>
              </a:rPr>
              <a:t>그림 </a:t>
            </a:r>
            <a:r>
              <a:rPr lang="en-US" altLang="ko-KR" sz="1400" b="1" dirty="0">
                <a:latin typeface="+mj-ea"/>
              </a:rPr>
              <a:t>9</a:t>
            </a:r>
            <a:r>
              <a:rPr lang="ko-KR" altLang="en-US" sz="1400" b="1" dirty="0">
                <a:latin typeface="+mj-ea"/>
              </a:rPr>
              <a:t>와 같이 염색체의 표시는 초록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빨강으로 이루어지며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결합이 발생한 경우 노란색으로 표시되는데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각 이미지에 대해 표시 </a:t>
            </a:r>
            <a:r>
              <a:rPr lang="ko-KR" altLang="en-US" sz="1400" b="1" dirty="0" err="1">
                <a:latin typeface="+mj-ea"/>
              </a:rPr>
              <a:t>색깔별</a:t>
            </a:r>
            <a:r>
              <a:rPr lang="ko-KR" altLang="en-US" sz="1400" b="1" dirty="0">
                <a:latin typeface="+mj-ea"/>
              </a:rPr>
              <a:t> 빈도 확인이 필요함</a:t>
            </a:r>
            <a:endParaRPr lang="en-US" altLang="ko-KR" sz="1400" b="1" dirty="0" smtClean="0">
              <a:latin typeface="+mj-ea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32262" y="167085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72385784" descr="EMB00005e7816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8" y="3519249"/>
            <a:ext cx="7546425" cy="161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80429"/>
              </p:ext>
            </p:extLst>
          </p:nvPr>
        </p:nvGraphicFramePr>
        <p:xfrm>
          <a:off x="260466" y="515388"/>
          <a:ext cx="8725593" cy="17618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603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10/01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158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/>
                        <a:t>정상이미지</a:t>
                      </a:r>
                      <a:r>
                        <a:rPr lang="ko-KR" altLang="en-US" sz="1000" dirty="0" smtClean="0"/>
                        <a:t> 추가 요청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err="1" smtClean="0"/>
                        <a:t>검토중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씨젠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기존 </a:t>
                      </a:r>
                      <a:r>
                        <a:rPr lang="ko-KR" altLang="en-US" sz="1000" dirty="0" err="1" smtClean="0"/>
                        <a:t>정상이미지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filtering </a:t>
                      </a:r>
                      <a:r>
                        <a:rPr lang="ko-KR" altLang="en-US" sz="1000" dirty="0" smtClean="0"/>
                        <a:t>완료 및 추가 수작업 중</a:t>
                      </a: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정상 이미지 공유</a:t>
                      </a:r>
                      <a:endParaRPr lang="en-US" altLang="ko-KR" sz="10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수작업 완료 및 공유 완료</a:t>
                      </a:r>
                      <a:endParaRPr lang="en-US" altLang="ko-KR" sz="10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정상 이미지 추가</a:t>
                      </a:r>
                      <a:endParaRPr lang="en-US" altLang="ko-KR" sz="10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/>
                        <a:t>Z:\01. </a:t>
                      </a:r>
                      <a:r>
                        <a:rPr lang="ko-KR" altLang="en-US" sz="1000" dirty="0" smtClean="0"/>
                        <a:t>현미경 이미지 통합</a:t>
                      </a:r>
                      <a:r>
                        <a:rPr lang="en-US" altLang="ko-KR" sz="1000" dirty="0" smtClean="0"/>
                        <a:t>\20210928 colon N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/>
                        <a:t>노이즈 </a:t>
                      </a:r>
                      <a:r>
                        <a:rPr lang="ko-KR" altLang="en-US" sz="1000" dirty="0" err="1" smtClean="0"/>
                        <a:t>필터링</a:t>
                      </a:r>
                      <a:r>
                        <a:rPr lang="ko-KR" altLang="en-US" sz="1000" dirty="0" smtClean="0"/>
                        <a:t> 완료 </a:t>
                      </a:r>
                      <a:r>
                        <a:rPr lang="en-US" altLang="ko-KR" sz="1000" dirty="0" smtClean="0"/>
                        <a:t>(10/1)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50830"/>
              </p:ext>
            </p:extLst>
          </p:nvPr>
        </p:nvGraphicFramePr>
        <p:xfrm>
          <a:off x="271550" y="2277266"/>
          <a:ext cx="8725593" cy="33807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172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이슈 노이즈 분류 결과를 통해 모델 선택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Threshold:0.9</a:t>
                      </a:r>
                      <a:r>
                        <a:rPr lang="ko-KR" altLang="en-US" sz="1200" dirty="0" smtClean="0"/>
                        <a:t>로 기본 설정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현장 테스트 요청 계획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현재</a:t>
                      </a:r>
                      <a:r>
                        <a:rPr lang="en-US" altLang="ko-KR" sz="1200" dirty="0" smtClean="0"/>
                        <a:t>, N </a:t>
                      </a:r>
                      <a:r>
                        <a:rPr lang="ko-KR" altLang="en-US" sz="1200" dirty="0" smtClean="0"/>
                        <a:t>분류 등에서 내부에서 실제 사용 중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유의미한 성능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841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최신 데이터 </a:t>
                      </a:r>
                      <a:r>
                        <a:rPr lang="en-US" altLang="ko-KR" sz="1200" dirty="0" smtClean="0"/>
                        <a:t>test (‘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Test loss</a:t>
                      </a:r>
                      <a:r>
                        <a:rPr lang="ko-KR" altLang="en-US" sz="1200" dirty="0" smtClean="0"/>
                        <a:t>가 튀는 현상이 보임 </a:t>
                      </a:r>
                      <a:r>
                        <a:rPr lang="en-US" altLang="ko-KR" sz="1200" dirty="0" smtClean="0"/>
                        <a:t>-&gt; </a:t>
                      </a:r>
                      <a:r>
                        <a:rPr lang="ko-KR" altLang="en-US" sz="1200" dirty="0" smtClean="0"/>
                        <a:t>예측 품질 확인 필요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weakly: colon </a:t>
                      </a:r>
                      <a:r>
                        <a:rPr lang="ko-KR" altLang="en-US" sz="1200" dirty="0" smtClean="0"/>
                        <a:t>정상 이미지 포함 학습 </a:t>
                      </a:r>
                      <a:r>
                        <a:rPr lang="ko-KR" altLang="en-US" sz="1200" dirty="0" err="1" smtClean="0"/>
                        <a:t>중비중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dirty="0" smtClean="0"/>
                        <a:t>데이터 </a:t>
                      </a:r>
                      <a:r>
                        <a:rPr lang="ko-KR" altLang="en-US" sz="1200" dirty="0" err="1" smtClean="0"/>
                        <a:t>필터링</a:t>
                      </a:r>
                      <a:r>
                        <a:rPr lang="ko-KR" altLang="en-US" sz="1200" dirty="0" smtClean="0"/>
                        <a:t> 및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까지 완료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Segmentation </a:t>
                      </a:r>
                      <a:r>
                        <a:rPr lang="ko-KR" altLang="en-US" sz="1200" dirty="0" smtClean="0"/>
                        <a:t>모델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배경을 제거하고 학습 및 테스트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weakly: </a:t>
                      </a:r>
                      <a:r>
                        <a:rPr lang="ko-KR" altLang="en-US" sz="1200" dirty="0" smtClean="0"/>
                        <a:t>정상 이미지 포함 학습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70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사용 </a:t>
                      </a:r>
                      <a:r>
                        <a:rPr lang="en-US" altLang="ko-KR" sz="1200" dirty="0" smtClean="0"/>
                        <a:t>case </a:t>
                      </a:r>
                      <a:r>
                        <a:rPr lang="ko-KR" altLang="en-US" sz="1200" dirty="0" smtClean="0"/>
                        <a:t>업데이트 및 공유 필요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다음미팅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4007222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이슈 슬라이드 </a:t>
            </a:r>
            <a:r>
              <a:rPr lang="en-US" altLang="ko-KR" sz="2000" b="1" dirty="0" smtClean="0">
                <a:latin typeface="+mj-ea"/>
                <a:ea typeface="+mj-ea"/>
              </a:rPr>
              <a:t>&amp; </a:t>
            </a:r>
            <a:r>
              <a:rPr lang="ko-KR" altLang="en-US" sz="2000" b="1" dirty="0" smtClean="0">
                <a:latin typeface="+mj-ea"/>
                <a:ea typeface="+mj-ea"/>
              </a:rPr>
              <a:t>스캐너 성능 저하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26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</a:t>
            </a:r>
            <a:r>
              <a:rPr lang="en-US" altLang="ko-KR" b="1" dirty="0" smtClean="0"/>
              <a:t>[</a:t>
            </a:r>
            <a:r>
              <a:rPr lang="ko-KR" altLang="en-US" b="1" dirty="0" smtClean="0">
                <a:solidFill>
                  <a:srgbClr val="FF0000"/>
                </a:solidFill>
              </a:rPr>
              <a:t>지난 슬라이드</a:t>
            </a:r>
            <a:r>
              <a:rPr lang="en-US" altLang="ko-KR" b="1" dirty="0" smtClean="0"/>
              <a:t>]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55575" y="1908667"/>
          <a:ext cx="577760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07">
                  <a:extLst>
                    <a:ext uri="{9D8B030D-6E8A-4147-A177-3AD203B41FA5}">
                      <a16:colId xmlns:a16="http://schemas.microsoft.com/office/drawing/2014/main" val="220648591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5224519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273525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4785544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652859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Feature_cube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Graph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(net)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Graph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(net)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1200" baseline="0" dirty="0" err="1" smtClean="0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(DMNU)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408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0317443040101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'596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'2247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'465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'25']"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0318465010101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"['0',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'15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'509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'6']"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6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0318467010101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"['0',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'47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'108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1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0318469010101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'15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'57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'219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9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2021S 0318842010101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"[</a:t>
                      </a:r>
                      <a:r>
                        <a:rPr lang="en-US" altLang="ko-KR" sz="1200" b="1" dirty="0" smtClean="0">
                          <a:solidFill>
                            <a:srgbClr val="0070C0"/>
                          </a:solidFill>
                        </a:rPr>
                        <a:t>'11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'35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'43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', '3']"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54992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06" y="789846"/>
            <a:ext cx="2479464" cy="33103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86" y="4084588"/>
            <a:ext cx="2727614" cy="2632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60" y="4705262"/>
            <a:ext cx="1381125" cy="2085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985" y="4633154"/>
            <a:ext cx="1889760" cy="20837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97" y="4758762"/>
            <a:ext cx="1864773" cy="1746749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3142211" y="1495580"/>
            <a:ext cx="3557847" cy="9494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200400" y="2975956"/>
            <a:ext cx="3749040" cy="1886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42211" y="3368889"/>
            <a:ext cx="2143845" cy="1742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035281" y="3790046"/>
            <a:ext cx="540144" cy="13210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729508" y="4100241"/>
            <a:ext cx="1006608" cy="10108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4320" y="616021"/>
            <a:ext cx="774746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일부 슬라이드에서 </a:t>
            </a:r>
            <a:r>
              <a:rPr lang="ko-KR" altLang="en-US" sz="1200" b="1" dirty="0" err="1" smtClean="0">
                <a:latin typeface="+mj-ea"/>
              </a:rPr>
              <a:t>히트맵의</a:t>
            </a:r>
            <a:r>
              <a:rPr lang="ko-KR" altLang="en-US" sz="1200" b="1" dirty="0" smtClean="0">
                <a:latin typeface="+mj-ea"/>
              </a:rPr>
              <a:t> 형태와 결과가 맞지 않는 모습이 확인</a:t>
            </a:r>
            <a:endParaRPr lang="en-US" altLang="ko-KR" sz="1200" b="1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475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성능 비교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씨젠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4320" y="616021"/>
            <a:ext cx="774746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최근 기존 슬라이드에서 성능 저하 확인</a:t>
            </a:r>
            <a:endParaRPr lang="en-US" altLang="ko-KR" sz="1200" b="1" dirty="0" smtClean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83" y="1207901"/>
            <a:ext cx="3792825" cy="18320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63" y="1207901"/>
            <a:ext cx="3721262" cy="18105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060" y="3129405"/>
            <a:ext cx="3728418" cy="179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110" y="3154451"/>
            <a:ext cx="3671168" cy="1746131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5185885" y="1022466"/>
            <a:ext cx="0" cy="5178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603" y="4925630"/>
            <a:ext cx="3714105" cy="1796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110" y="4925629"/>
            <a:ext cx="3699794" cy="17962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239490" y="867818"/>
            <a:ext cx="1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stomach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37645" y="879425"/>
            <a:ext cx="1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colon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99011" y="1207900"/>
            <a:ext cx="731520" cy="1810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기존</a:t>
            </a: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99011" y="3097746"/>
            <a:ext cx="731520" cy="1810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신규</a:t>
            </a:r>
            <a:endParaRPr lang="en-US" altLang="ko-KR" dirty="0" smtClean="0"/>
          </a:p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99011" y="4939942"/>
            <a:ext cx="731520" cy="1810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신규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4320" y="3039906"/>
            <a:ext cx="88031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0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</a:t>
            </a:r>
            <a:r>
              <a:rPr lang="ko-KR" altLang="en-US" b="1" dirty="0" smtClean="0"/>
              <a:t>발생 및 성능 저하 리포트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성능 저하 현상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*</a:t>
            </a:r>
            <a:r>
              <a:rPr lang="ko-KR" altLang="en-US" sz="1200" b="1" dirty="0" smtClean="0">
                <a:latin typeface="+mj-ea"/>
              </a:rPr>
              <a:t>새로운 스캐너의 이미지에서 더 좋은 </a:t>
            </a:r>
            <a:r>
              <a:rPr lang="ko-KR" altLang="en-US" sz="1200" b="1" dirty="0" err="1" smtClean="0">
                <a:latin typeface="+mj-ea"/>
              </a:rPr>
              <a:t>히트맵</a:t>
            </a:r>
            <a:r>
              <a:rPr lang="en-US" altLang="ko-KR" sz="1200" b="1" dirty="0" smtClean="0">
                <a:latin typeface="+mj-ea"/>
              </a:rPr>
              <a:t>/ </a:t>
            </a:r>
            <a:r>
              <a:rPr lang="ko-KR" altLang="en-US" sz="1200" b="1" dirty="0" smtClean="0">
                <a:latin typeface="+mj-ea"/>
              </a:rPr>
              <a:t>더 좋은 결과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=&gt; </a:t>
            </a:r>
            <a:r>
              <a:rPr lang="ko-KR" altLang="en-US" sz="1200" b="1" dirty="0" smtClean="0">
                <a:latin typeface="+mj-ea"/>
              </a:rPr>
              <a:t>원인 확인을 위해서 과거 테스트 데이터 </a:t>
            </a:r>
            <a:r>
              <a:rPr lang="en-US" altLang="ko-KR" sz="1200" b="1" dirty="0" smtClean="0">
                <a:latin typeface="+mj-ea"/>
              </a:rPr>
              <a:t>(</a:t>
            </a:r>
            <a:r>
              <a:rPr lang="ko-KR" altLang="en-US" sz="1200" b="1" dirty="0" smtClean="0">
                <a:latin typeface="+mj-ea"/>
              </a:rPr>
              <a:t>약 </a:t>
            </a:r>
            <a:r>
              <a:rPr lang="en-US" altLang="ko-KR" sz="1200" b="1" dirty="0" smtClean="0">
                <a:latin typeface="+mj-ea"/>
              </a:rPr>
              <a:t>3000</a:t>
            </a:r>
            <a:r>
              <a:rPr lang="ko-KR" altLang="en-US" sz="1200" b="1" dirty="0" smtClean="0">
                <a:latin typeface="+mj-ea"/>
              </a:rPr>
              <a:t>장</a:t>
            </a:r>
            <a:r>
              <a:rPr lang="en-US" altLang="ko-KR" sz="1200" b="1" dirty="0" smtClean="0">
                <a:latin typeface="+mj-ea"/>
              </a:rPr>
              <a:t>) </a:t>
            </a:r>
            <a:r>
              <a:rPr lang="ko-KR" altLang="en-US" sz="1200" b="1" dirty="0" err="1" smtClean="0">
                <a:latin typeface="+mj-ea"/>
              </a:rPr>
              <a:t>재투입</a:t>
            </a:r>
            <a:r>
              <a:rPr lang="ko-KR" altLang="en-US" sz="1200" b="1" dirty="0" smtClean="0">
                <a:latin typeface="+mj-ea"/>
              </a:rPr>
              <a:t> 요청 </a:t>
            </a:r>
            <a:r>
              <a:rPr lang="en-US" altLang="ko-KR" sz="1200" b="1" dirty="0" smtClean="0">
                <a:latin typeface="+mj-ea"/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지난 회의</a:t>
            </a:r>
            <a:r>
              <a:rPr lang="en-US" altLang="ko-KR" sz="1200" b="1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만약</a:t>
            </a:r>
            <a:r>
              <a:rPr lang="en-US" altLang="ko-KR" sz="1200" b="1" dirty="0" smtClean="0">
                <a:latin typeface="+mj-ea"/>
              </a:rPr>
              <a:t>) </a:t>
            </a:r>
            <a:r>
              <a:rPr lang="ko-KR" altLang="en-US" sz="1200" b="1" dirty="0" smtClean="0">
                <a:latin typeface="+mj-ea"/>
              </a:rPr>
              <a:t>결과가 달라진다 </a:t>
            </a:r>
            <a:r>
              <a:rPr lang="en-US" altLang="ko-KR" sz="1200" b="1" dirty="0" smtClean="0">
                <a:latin typeface="+mj-ea"/>
              </a:rPr>
              <a:t>=&gt; </a:t>
            </a:r>
            <a:r>
              <a:rPr lang="ko-KR" altLang="en-US" sz="1200" b="1" dirty="0" smtClean="0">
                <a:latin typeface="+mj-ea"/>
              </a:rPr>
              <a:t>코드가 원인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만약</a:t>
            </a:r>
            <a:r>
              <a:rPr lang="en-US" altLang="ko-KR" sz="1200" b="1" dirty="0" smtClean="0">
                <a:latin typeface="+mj-ea"/>
              </a:rPr>
              <a:t>) </a:t>
            </a:r>
            <a:r>
              <a:rPr lang="ko-KR" altLang="en-US" sz="1200" b="1" dirty="0" smtClean="0">
                <a:latin typeface="+mj-ea"/>
              </a:rPr>
              <a:t>결과가 동일하다 </a:t>
            </a:r>
            <a:r>
              <a:rPr lang="en-US" altLang="ko-KR" sz="1200" b="1" dirty="0" smtClean="0">
                <a:latin typeface="+mj-ea"/>
              </a:rPr>
              <a:t>=&gt; </a:t>
            </a:r>
            <a:r>
              <a:rPr lang="ko-KR" altLang="en-US" sz="1200" b="1" dirty="0" smtClean="0">
                <a:latin typeface="+mj-ea"/>
              </a:rPr>
              <a:t>스캐너 등 장비의 원인</a:t>
            </a:r>
            <a:r>
              <a:rPr lang="en-US" altLang="ko-KR" sz="1200" b="1" dirty="0" smtClean="0">
                <a:latin typeface="+mj-ea"/>
              </a:rPr>
              <a:t>// </a:t>
            </a:r>
            <a:r>
              <a:rPr lang="ko-KR" altLang="en-US" sz="1200" b="1" dirty="0" smtClean="0">
                <a:latin typeface="+mj-ea"/>
              </a:rPr>
              <a:t>모델의 </a:t>
            </a:r>
            <a:r>
              <a:rPr lang="ko-KR" altLang="en-US" sz="1200" b="1" dirty="0" err="1" smtClean="0">
                <a:latin typeface="+mj-ea"/>
              </a:rPr>
              <a:t>오버피팅이</a:t>
            </a:r>
            <a:r>
              <a:rPr lang="ko-KR" altLang="en-US" sz="1200" b="1" dirty="0" smtClean="0">
                <a:latin typeface="+mj-ea"/>
              </a:rPr>
              <a:t> 원인</a:t>
            </a:r>
            <a:endParaRPr lang="en-US" altLang="ko-KR" sz="1200" b="1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ea"/>
              </a:rPr>
              <a:t>히트맵과</a:t>
            </a:r>
            <a:r>
              <a:rPr lang="ko-KR" altLang="en-US" sz="1200" b="1" dirty="0">
                <a:latin typeface="+mj-ea"/>
              </a:rPr>
              <a:t> 맞지 않는 예측 이슈</a:t>
            </a:r>
            <a:endParaRPr lang="en-US" altLang="ko-KR" sz="1200" b="1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일부 </a:t>
            </a:r>
            <a:r>
              <a:rPr lang="ko-KR" altLang="en-US" sz="1200" b="1" dirty="0">
                <a:latin typeface="+mj-ea"/>
              </a:rPr>
              <a:t>슬라이드에서 </a:t>
            </a:r>
            <a:r>
              <a:rPr lang="ko-KR" altLang="en-US" sz="1200" b="1" dirty="0" err="1">
                <a:latin typeface="+mj-ea"/>
              </a:rPr>
              <a:t>히트맵의</a:t>
            </a:r>
            <a:r>
              <a:rPr lang="ko-KR" altLang="en-US" sz="1200" b="1" dirty="0">
                <a:latin typeface="+mj-ea"/>
              </a:rPr>
              <a:t> 형태와 결과가 맞지 않는 모습이 </a:t>
            </a:r>
            <a:r>
              <a:rPr lang="ko-KR" altLang="en-US" sz="1200" b="1" dirty="0" smtClean="0">
                <a:latin typeface="+mj-ea"/>
              </a:rPr>
              <a:t>확인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대부분을 </a:t>
            </a:r>
            <a:r>
              <a:rPr lang="en-US" altLang="ko-KR" sz="1200" b="1" dirty="0" smtClean="0">
                <a:latin typeface="+mj-ea"/>
              </a:rPr>
              <a:t>D</a:t>
            </a:r>
            <a:r>
              <a:rPr lang="ko-KR" altLang="en-US" sz="1200" b="1" dirty="0" smtClean="0">
                <a:latin typeface="+mj-ea"/>
              </a:rPr>
              <a:t>로 판독하고 </a:t>
            </a:r>
            <a:r>
              <a:rPr lang="en-US" altLang="ko-KR" sz="1200" b="1" dirty="0" smtClean="0">
                <a:latin typeface="+mj-ea"/>
              </a:rPr>
              <a:t>N</a:t>
            </a:r>
            <a:r>
              <a:rPr lang="ko-KR" altLang="en-US" sz="1200" b="1" dirty="0" smtClean="0">
                <a:latin typeface="+mj-ea"/>
              </a:rPr>
              <a:t>으로 예측하는 현상</a:t>
            </a:r>
            <a:endParaRPr lang="en-US" altLang="ko-KR" sz="1200" b="1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+mj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329" y="3309418"/>
            <a:ext cx="2933525" cy="3398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3408218"/>
            <a:ext cx="2533650" cy="32004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13" y="3493943"/>
            <a:ext cx="29146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이슈 슬라이드 </a:t>
            </a:r>
            <a:r>
              <a:rPr lang="ko-KR" altLang="en-US" b="1" dirty="0" smtClean="0"/>
              <a:t>발생 및 성능 저하 리포트</a:t>
            </a:r>
            <a:r>
              <a:rPr lang="en-US" altLang="ko-KR" b="1" dirty="0" smtClean="0"/>
              <a:t>-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성능 저하 현상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[</a:t>
            </a:r>
            <a:r>
              <a:rPr lang="ko-KR" altLang="en-US" sz="1200" b="1" dirty="0" smtClean="0">
                <a:latin typeface="+mj-ea"/>
              </a:rPr>
              <a:t>기존 슬라이드</a:t>
            </a:r>
            <a:r>
              <a:rPr lang="en-US" altLang="ko-KR" sz="1200" b="1" dirty="0" smtClean="0">
                <a:latin typeface="+mj-ea"/>
              </a:rPr>
              <a:t>] </a:t>
            </a:r>
            <a:r>
              <a:rPr lang="en-US" altLang="ko-KR" sz="1200" b="1" dirty="0" err="1" smtClean="0">
                <a:latin typeface="+mj-ea"/>
              </a:rPr>
              <a:t>Caseviewer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기준 </a:t>
            </a:r>
            <a:r>
              <a:rPr lang="en-US" altLang="ko-KR" sz="1200" b="1" dirty="0" smtClean="0">
                <a:latin typeface="+mj-ea"/>
              </a:rPr>
              <a:t>X20 </a:t>
            </a:r>
            <a:r>
              <a:rPr lang="ko-KR" altLang="en-US" sz="1200" b="1" dirty="0" smtClean="0">
                <a:latin typeface="+mj-ea"/>
              </a:rPr>
              <a:t>이상에서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슬라이드 전반의 물결무늬 발견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FF0000"/>
                </a:solidFill>
                <a:latin typeface="+mj-ea"/>
              </a:rPr>
              <a:t>학습에 사용된 슬라이드에서는 발견되지 않음</a:t>
            </a:r>
            <a:endParaRPr lang="en-US" altLang="ko-KR" sz="1200" b="1" dirty="0" smtClean="0">
              <a:solidFill>
                <a:srgbClr val="FF0000"/>
              </a:solidFill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비교적 최근에 발생한 패턴으로 보임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조직 쪽 이미지에도 전반적으로 퍼져있을 가능성이 있음 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최근 발생한 과한 </a:t>
            </a:r>
            <a:r>
              <a:rPr lang="ko-KR" altLang="en-US" sz="1200" b="1" dirty="0" err="1" smtClean="0">
                <a:latin typeface="+mj-ea"/>
              </a:rPr>
              <a:t>히트맵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성능 저하 등에 이슈를 생성했을 가능성이 높음</a:t>
            </a:r>
            <a:endParaRPr lang="en-US" altLang="ko-KR" sz="1200" b="1" dirty="0" smtClean="0">
              <a:latin typeface="+mj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j-ea"/>
              </a:rPr>
              <a:t>-&gt; </a:t>
            </a:r>
            <a:r>
              <a:rPr lang="ko-KR" altLang="en-US" sz="1200" b="1" dirty="0" err="1" smtClean="0">
                <a:latin typeface="+mj-ea"/>
              </a:rPr>
              <a:t>씨젠에</a:t>
            </a:r>
            <a:r>
              <a:rPr lang="ko-KR" altLang="en-US" sz="1200" b="1" dirty="0" smtClean="0">
                <a:latin typeface="+mj-ea"/>
              </a:rPr>
              <a:t> 리포트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8" y="2940436"/>
            <a:ext cx="4684105" cy="3552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57" y="2940436"/>
            <a:ext cx="4473343" cy="3435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2850" y="6123218"/>
            <a:ext cx="65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4719" y="6006761"/>
            <a:ext cx="65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4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물결무늬 샘플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" y="616021"/>
            <a:ext cx="774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j-ea"/>
              </a:rPr>
              <a:t>성능 저하 현상</a:t>
            </a:r>
            <a:endParaRPr lang="en-US" altLang="ko-KR" sz="1200" b="1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latin typeface="+mj-ea"/>
              </a:rPr>
              <a:t>Caseviewer</a:t>
            </a:r>
            <a:r>
              <a:rPr lang="en-US" altLang="ko-KR" sz="1200" b="1" dirty="0" smtClean="0">
                <a:latin typeface="+mj-ea"/>
              </a:rPr>
              <a:t> </a:t>
            </a:r>
            <a:r>
              <a:rPr lang="ko-KR" altLang="en-US" sz="1200" b="1" dirty="0" smtClean="0">
                <a:latin typeface="+mj-ea"/>
              </a:rPr>
              <a:t>기준 </a:t>
            </a:r>
            <a:r>
              <a:rPr lang="en-US" altLang="ko-KR" sz="1200" b="1" dirty="0" smtClean="0">
                <a:latin typeface="+mj-ea"/>
              </a:rPr>
              <a:t>X20 </a:t>
            </a:r>
            <a:r>
              <a:rPr lang="ko-KR" altLang="en-US" sz="1200" b="1" dirty="0" smtClean="0">
                <a:latin typeface="+mj-ea"/>
              </a:rPr>
              <a:t>이상에서</a:t>
            </a:r>
            <a:r>
              <a:rPr lang="en-US" altLang="ko-KR" sz="1200" b="1" dirty="0" smtClean="0">
                <a:latin typeface="+mj-ea"/>
              </a:rPr>
              <a:t>, </a:t>
            </a:r>
            <a:r>
              <a:rPr lang="ko-KR" altLang="en-US" sz="1200" b="1" dirty="0" smtClean="0">
                <a:latin typeface="+mj-ea"/>
              </a:rPr>
              <a:t>슬라이드 전반의 물결무늬 발견</a:t>
            </a:r>
            <a:endParaRPr lang="en-US" altLang="ko-KR" sz="1200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8" y="1502334"/>
            <a:ext cx="4684105" cy="3552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57" y="1502334"/>
            <a:ext cx="4473343" cy="3435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2850" y="4685116"/>
            <a:ext cx="65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04719" y="4568659"/>
            <a:ext cx="65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251" y="550810"/>
            <a:ext cx="9119062" cy="5915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80" y="4457917"/>
            <a:ext cx="5334000" cy="22479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3438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32956</TotalTime>
  <Words>1532</Words>
  <Application>Microsoft Office PowerPoint</Application>
  <PresentationFormat>화면 슬라이드 쇼(4:3)</PresentationFormat>
  <Paragraphs>282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HCI Poppy</vt:lpstr>
      <vt:lpstr>맑은 고딕</vt:lpstr>
      <vt:lpstr>바탕</vt:lpstr>
      <vt:lpstr>한양신명조</vt:lpstr>
      <vt:lpstr>현대하모니 M</vt:lpstr>
      <vt:lpstr>휴먼명조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연구 과제 추진 내용 | 1차년도 –진단시스템 분석 및 개선 전략 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401</cp:revision>
  <dcterms:created xsi:type="dcterms:W3CDTF">2021-03-24T07:36:17Z</dcterms:created>
  <dcterms:modified xsi:type="dcterms:W3CDTF">2021-10-01T04:07:37Z</dcterms:modified>
</cp:coreProperties>
</file>